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5" d="100"/>
          <a:sy n="105" d="100"/>
        </p:scale>
        <p:origin x="-179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dirty="0"/>
          </a:p>
        </p:txBody>
      </p:sp>
      <p:sp>
        <p:nvSpPr>
          <p:cNvPr id="3" name="Θέση ημερομηνίας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55B6CE7-265B-4655-807C-AA9AB45DF80A}" type="datetimeFigureOut">
              <a:rPr lang="el-GR" smtClean="0"/>
              <a:t>23/4/2018</a:t>
            </a:fld>
            <a:endParaRPr lang="el-GR" dirty="0"/>
          </a:p>
        </p:txBody>
      </p:sp>
      <p:sp>
        <p:nvSpPr>
          <p:cNvPr id="4" name="Θέση εικόνας διαφάνειας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dirty="0"/>
          </a:p>
        </p:txBody>
      </p:sp>
      <p:sp>
        <p:nvSpPr>
          <p:cNvPr id="5" name="Θέση σημειώσεων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Θέση υποσέλιδου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dirty="0"/>
          </a:p>
        </p:txBody>
      </p:sp>
      <p:sp>
        <p:nvSpPr>
          <p:cNvPr id="7" name="Θέση αριθμού διαφάνειας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E299784-DE32-4F88-939C-E4CC756F83A0}" type="slidenum">
              <a:rPr lang="el-GR" smtClean="0"/>
              <a:t>‹#›</a:t>
            </a:fld>
            <a:endParaRPr lang="el-GR" dirty="0"/>
          </a:p>
        </p:txBody>
      </p:sp>
    </p:spTree>
    <p:extLst>
      <p:ext uri="{BB962C8B-B14F-4D97-AF65-F5344CB8AC3E}">
        <p14:creationId xmlns:p14="http://schemas.microsoft.com/office/powerpoint/2010/main" val="29408655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fld id="{CE299784-DE32-4F88-939C-E4CC756F83A0}" type="slidenum">
              <a:rPr lang="el-GR" smtClean="0"/>
              <a:t>1</a:t>
            </a:fld>
            <a:endParaRPr lang="el-GR" dirty="0"/>
          </a:p>
        </p:txBody>
      </p:sp>
    </p:spTree>
    <p:extLst>
      <p:ext uri="{BB962C8B-B14F-4D97-AF65-F5344CB8AC3E}">
        <p14:creationId xmlns:p14="http://schemas.microsoft.com/office/powerpoint/2010/main" val="4956795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p:cNvSpPr>
            <a:spLocks noGrp="1"/>
          </p:cNvSpPr>
          <p:nvPr>
            <p:ph type="ctrTitle"/>
          </p:nvPr>
        </p:nvSpPr>
        <p:spPr>
          <a:xfrm>
            <a:off x="685800" y="2130425"/>
            <a:ext cx="7772400" cy="1470025"/>
          </a:xfrm>
        </p:spPr>
        <p:txBody>
          <a:bodyPr/>
          <a:lstStyle/>
          <a:p>
            <a:r>
              <a:rPr lang="el-GR" smtClean="0"/>
              <a:t>Στυλ κύριου τίτλου</a:t>
            </a:r>
            <a:endParaRPr lang="el-GR"/>
          </a:p>
        </p:txBody>
      </p:sp>
      <p:sp>
        <p:nvSpPr>
          <p:cNvPr id="3" name="Υπότιτλο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Στυλ κύριου υπότιτλου</a:t>
            </a:r>
            <a:endParaRPr lang="el-GR"/>
          </a:p>
        </p:txBody>
      </p:sp>
      <p:sp>
        <p:nvSpPr>
          <p:cNvPr id="4" name="Θέση ημερομηνίας 3"/>
          <p:cNvSpPr>
            <a:spLocks noGrp="1"/>
          </p:cNvSpPr>
          <p:nvPr>
            <p:ph type="dt" sz="half" idx="10"/>
          </p:nvPr>
        </p:nvSpPr>
        <p:spPr/>
        <p:txBody>
          <a:bodyPr/>
          <a:lstStyle/>
          <a:p>
            <a:fld id="{57AFF387-3C32-4DF4-9334-051D4354C3FA}" type="datetime1">
              <a:rPr lang="el-GR" smtClean="0"/>
              <a:t>23/4/2018</a:t>
            </a:fld>
            <a:endParaRPr lang="el-GR" dirty="0"/>
          </a:p>
        </p:txBody>
      </p:sp>
      <p:sp>
        <p:nvSpPr>
          <p:cNvPr id="5" name="Θέση υποσέλιδου 4"/>
          <p:cNvSpPr>
            <a:spLocks noGrp="1"/>
          </p:cNvSpPr>
          <p:nvPr>
            <p:ph type="ftr" sz="quarter" idx="11"/>
          </p:nvPr>
        </p:nvSpPr>
        <p:spPr/>
        <p:txBody>
          <a:bodyPr/>
          <a:lstStyle/>
          <a:p>
            <a:r>
              <a:rPr lang="el-GR" dirty="0" smtClean="0"/>
              <a:t>Η βαρύτητα </a:t>
            </a:r>
            <a:endParaRPr lang="el-GR" dirty="0"/>
          </a:p>
        </p:txBody>
      </p:sp>
      <p:sp>
        <p:nvSpPr>
          <p:cNvPr id="6" name="Θέση αριθμού διαφάνειας 5"/>
          <p:cNvSpPr>
            <a:spLocks noGrp="1"/>
          </p:cNvSpPr>
          <p:nvPr>
            <p:ph type="sldNum" sz="quarter" idx="12"/>
          </p:nvPr>
        </p:nvSpPr>
        <p:spPr/>
        <p:txBody>
          <a:bodyPr/>
          <a:lstStyle/>
          <a:p>
            <a:fld id="{E8439CA4-A6BC-4E7F-BD06-B11AE84206E2}" type="slidenum">
              <a:rPr lang="el-GR" smtClean="0"/>
              <a:t>‹#›</a:t>
            </a:fld>
            <a:endParaRPr lang="el-GR" dirty="0"/>
          </a:p>
        </p:txBody>
      </p:sp>
    </p:spTree>
    <p:extLst>
      <p:ext uri="{BB962C8B-B14F-4D97-AF65-F5344CB8AC3E}">
        <p14:creationId xmlns:p14="http://schemas.microsoft.com/office/powerpoint/2010/main" val="241774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46E8EF63-A426-4B7F-B64A-2154D4A0CF46}" type="datetime1">
              <a:rPr lang="el-GR" smtClean="0"/>
              <a:t>23/4/2018</a:t>
            </a:fld>
            <a:endParaRPr lang="el-GR" dirty="0"/>
          </a:p>
        </p:txBody>
      </p:sp>
      <p:sp>
        <p:nvSpPr>
          <p:cNvPr id="5" name="Θέση υποσέλιδου 4"/>
          <p:cNvSpPr>
            <a:spLocks noGrp="1"/>
          </p:cNvSpPr>
          <p:nvPr>
            <p:ph type="ftr" sz="quarter" idx="11"/>
          </p:nvPr>
        </p:nvSpPr>
        <p:spPr/>
        <p:txBody>
          <a:bodyPr/>
          <a:lstStyle/>
          <a:p>
            <a:r>
              <a:rPr lang="el-GR" dirty="0" smtClean="0"/>
              <a:t>Η βαρύτητα </a:t>
            </a:r>
            <a:endParaRPr lang="el-GR" dirty="0"/>
          </a:p>
        </p:txBody>
      </p:sp>
      <p:sp>
        <p:nvSpPr>
          <p:cNvPr id="6" name="Θέση αριθμού διαφάνειας 5"/>
          <p:cNvSpPr>
            <a:spLocks noGrp="1"/>
          </p:cNvSpPr>
          <p:nvPr>
            <p:ph type="sldNum" sz="quarter" idx="12"/>
          </p:nvPr>
        </p:nvSpPr>
        <p:spPr/>
        <p:txBody>
          <a:bodyPr/>
          <a:lstStyle/>
          <a:p>
            <a:fld id="{E8439CA4-A6BC-4E7F-BD06-B11AE84206E2}" type="slidenum">
              <a:rPr lang="el-GR" smtClean="0"/>
              <a:t>‹#›</a:t>
            </a:fld>
            <a:endParaRPr lang="el-GR" dirty="0"/>
          </a:p>
        </p:txBody>
      </p:sp>
    </p:spTree>
    <p:extLst>
      <p:ext uri="{BB962C8B-B14F-4D97-AF65-F5344CB8AC3E}">
        <p14:creationId xmlns:p14="http://schemas.microsoft.com/office/powerpoint/2010/main" val="14386264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6629400" y="274638"/>
            <a:ext cx="2057400" cy="5851525"/>
          </a:xfrm>
        </p:spPr>
        <p:txBody>
          <a:bodyPr vert="eaVert"/>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a:xfrm>
            <a:off x="457200" y="274638"/>
            <a:ext cx="6019800" cy="5851525"/>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E7D755E7-7E67-4F4F-81E5-27609257CDCB}" type="datetime1">
              <a:rPr lang="el-GR" smtClean="0"/>
              <a:t>23/4/2018</a:t>
            </a:fld>
            <a:endParaRPr lang="el-GR" dirty="0"/>
          </a:p>
        </p:txBody>
      </p:sp>
      <p:sp>
        <p:nvSpPr>
          <p:cNvPr id="5" name="Θέση υποσέλιδου 4"/>
          <p:cNvSpPr>
            <a:spLocks noGrp="1"/>
          </p:cNvSpPr>
          <p:nvPr>
            <p:ph type="ftr" sz="quarter" idx="11"/>
          </p:nvPr>
        </p:nvSpPr>
        <p:spPr/>
        <p:txBody>
          <a:bodyPr/>
          <a:lstStyle/>
          <a:p>
            <a:r>
              <a:rPr lang="el-GR" dirty="0" smtClean="0"/>
              <a:t>Η βαρύτητα </a:t>
            </a:r>
            <a:endParaRPr lang="el-GR" dirty="0"/>
          </a:p>
        </p:txBody>
      </p:sp>
      <p:sp>
        <p:nvSpPr>
          <p:cNvPr id="6" name="Θέση αριθμού διαφάνειας 5"/>
          <p:cNvSpPr>
            <a:spLocks noGrp="1"/>
          </p:cNvSpPr>
          <p:nvPr>
            <p:ph type="sldNum" sz="quarter" idx="12"/>
          </p:nvPr>
        </p:nvSpPr>
        <p:spPr/>
        <p:txBody>
          <a:bodyPr/>
          <a:lstStyle/>
          <a:p>
            <a:fld id="{E8439CA4-A6BC-4E7F-BD06-B11AE84206E2}" type="slidenum">
              <a:rPr lang="el-GR" smtClean="0"/>
              <a:t>‹#›</a:t>
            </a:fld>
            <a:endParaRPr lang="el-GR" dirty="0"/>
          </a:p>
        </p:txBody>
      </p:sp>
    </p:spTree>
    <p:extLst>
      <p:ext uri="{BB962C8B-B14F-4D97-AF65-F5344CB8AC3E}">
        <p14:creationId xmlns:p14="http://schemas.microsoft.com/office/powerpoint/2010/main" val="22400389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idx="1"/>
          </p:nvPr>
        </p:nvSpPr>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18AC3F20-6504-40A0-B3FC-69B014B1EDB1}" type="datetime1">
              <a:rPr lang="el-GR" smtClean="0"/>
              <a:t>23/4/2018</a:t>
            </a:fld>
            <a:endParaRPr lang="el-GR" dirty="0"/>
          </a:p>
        </p:txBody>
      </p:sp>
      <p:sp>
        <p:nvSpPr>
          <p:cNvPr id="5" name="Θέση υποσέλιδου 4"/>
          <p:cNvSpPr>
            <a:spLocks noGrp="1"/>
          </p:cNvSpPr>
          <p:nvPr>
            <p:ph type="ftr" sz="quarter" idx="11"/>
          </p:nvPr>
        </p:nvSpPr>
        <p:spPr/>
        <p:txBody>
          <a:bodyPr/>
          <a:lstStyle/>
          <a:p>
            <a:r>
              <a:rPr lang="el-GR" dirty="0" smtClean="0"/>
              <a:t>Η βαρύτητα </a:t>
            </a:r>
            <a:endParaRPr lang="el-GR" dirty="0"/>
          </a:p>
        </p:txBody>
      </p:sp>
      <p:sp>
        <p:nvSpPr>
          <p:cNvPr id="6" name="Θέση αριθμού διαφάνειας 5"/>
          <p:cNvSpPr>
            <a:spLocks noGrp="1"/>
          </p:cNvSpPr>
          <p:nvPr>
            <p:ph type="sldNum" sz="quarter" idx="12"/>
          </p:nvPr>
        </p:nvSpPr>
        <p:spPr/>
        <p:txBody>
          <a:bodyPr/>
          <a:lstStyle/>
          <a:p>
            <a:fld id="{E8439CA4-A6BC-4E7F-BD06-B11AE84206E2}" type="slidenum">
              <a:rPr lang="el-GR" smtClean="0"/>
              <a:t>‹#›</a:t>
            </a:fld>
            <a:endParaRPr lang="el-GR" dirty="0"/>
          </a:p>
        </p:txBody>
      </p:sp>
    </p:spTree>
    <p:extLst>
      <p:ext uri="{BB962C8B-B14F-4D97-AF65-F5344CB8AC3E}">
        <p14:creationId xmlns:p14="http://schemas.microsoft.com/office/powerpoint/2010/main" val="15569591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722313" y="4406900"/>
            <a:ext cx="7772400" cy="1362075"/>
          </a:xfrm>
        </p:spPr>
        <p:txBody>
          <a:bodyPr anchor="t"/>
          <a:lstStyle>
            <a:lvl1pPr algn="l">
              <a:defRPr sz="4000" b="1" cap="all"/>
            </a:lvl1pPr>
          </a:lstStyle>
          <a:p>
            <a:r>
              <a:rPr lang="el-GR" smtClean="0"/>
              <a:t>Στυλ κύριου τίτλου</a:t>
            </a:r>
            <a:endParaRPr lang="el-GR"/>
          </a:p>
        </p:txBody>
      </p:sp>
      <p:sp>
        <p:nvSpPr>
          <p:cNvPr id="3" name="Θέση κειμένου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Θέση ημερομηνίας 3"/>
          <p:cNvSpPr>
            <a:spLocks noGrp="1"/>
          </p:cNvSpPr>
          <p:nvPr>
            <p:ph type="dt" sz="half" idx="10"/>
          </p:nvPr>
        </p:nvSpPr>
        <p:spPr/>
        <p:txBody>
          <a:bodyPr/>
          <a:lstStyle/>
          <a:p>
            <a:fld id="{743636A6-0F3D-4520-B836-49FC199C04E3}" type="datetime1">
              <a:rPr lang="el-GR" smtClean="0"/>
              <a:t>23/4/2018</a:t>
            </a:fld>
            <a:endParaRPr lang="el-GR" dirty="0"/>
          </a:p>
        </p:txBody>
      </p:sp>
      <p:sp>
        <p:nvSpPr>
          <p:cNvPr id="5" name="Θέση υποσέλιδου 4"/>
          <p:cNvSpPr>
            <a:spLocks noGrp="1"/>
          </p:cNvSpPr>
          <p:nvPr>
            <p:ph type="ftr" sz="quarter" idx="11"/>
          </p:nvPr>
        </p:nvSpPr>
        <p:spPr/>
        <p:txBody>
          <a:bodyPr/>
          <a:lstStyle/>
          <a:p>
            <a:r>
              <a:rPr lang="el-GR" dirty="0" smtClean="0"/>
              <a:t>Η βαρύτητα </a:t>
            </a:r>
            <a:endParaRPr lang="el-GR" dirty="0"/>
          </a:p>
        </p:txBody>
      </p:sp>
      <p:sp>
        <p:nvSpPr>
          <p:cNvPr id="6" name="Θέση αριθμού διαφάνειας 5"/>
          <p:cNvSpPr>
            <a:spLocks noGrp="1"/>
          </p:cNvSpPr>
          <p:nvPr>
            <p:ph type="sldNum" sz="quarter" idx="12"/>
          </p:nvPr>
        </p:nvSpPr>
        <p:spPr/>
        <p:txBody>
          <a:bodyPr/>
          <a:lstStyle/>
          <a:p>
            <a:fld id="{E8439CA4-A6BC-4E7F-BD06-B11AE84206E2}" type="slidenum">
              <a:rPr lang="el-GR" smtClean="0"/>
              <a:t>‹#›</a:t>
            </a:fld>
            <a:endParaRPr lang="el-GR" dirty="0"/>
          </a:p>
        </p:txBody>
      </p:sp>
    </p:spTree>
    <p:extLst>
      <p:ext uri="{BB962C8B-B14F-4D97-AF65-F5344CB8AC3E}">
        <p14:creationId xmlns:p14="http://schemas.microsoft.com/office/powerpoint/2010/main" val="6716212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περιεχομένου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ημερομηνίας 4"/>
          <p:cNvSpPr>
            <a:spLocks noGrp="1"/>
          </p:cNvSpPr>
          <p:nvPr>
            <p:ph type="dt" sz="half" idx="10"/>
          </p:nvPr>
        </p:nvSpPr>
        <p:spPr/>
        <p:txBody>
          <a:bodyPr/>
          <a:lstStyle/>
          <a:p>
            <a:fld id="{182DDE87-E0EE-4744-8C26-FE05F2A9C246}" type="datetime1">
              <a:rPr lang="el-GR" smtClean="0"/>
              <a:t>23/4/2018</a:t>
            </a:fld>
            <a:endParaRPr lang="el-GR" dirty="0"/>
          </a:p>
        </p:txBody>
      </p:sp>
      <p:sp>
        <p:nvSpPr>
          <p:cNvPr id="6" name="Θέση υποσέλιδου 5"/>
          <p:cNvSpPr>
            <a:spLocks noGrp="1"/>
          </p:cNvSpPr>
          <p:nvPr>
            <p:ph type="ftr" sz="quarter" idx="11"/>
          </p:nvPr>
        </p:nvSpPr>
        <p:spPr/>
        <p:txBody>
          <a:bodyPr/>
          <a:lstStyle/>
          <a:p>
            <a:r>
              <a:rPr lang="el-GR" dirty="0" smtClean="0"/>
              <a:t>Η βαρύτητα </a:t>
            </a:r>
            <a:endParaRPr lang="el-GR" dirty="0"/>
          </a:p>
        </p:txBody>
      </p:sp>
      <p:sp>
        <p:nvSpPr>
          <p:cNvPr id="7" name="Θέση αριθμού διαφάνειας 6"/>
          <p:cNvSpPr>
            <a:spLocks noGrp="1"/>
          </p:cNvSpPr>
          <p:nvPr>
            <p:ph type="sldNum" sz="quarter" idx="12"/>
          </p:nvPr>
        </p:nvSpPr>
        <p:spPr/>
        <p:txBody>
          <a:bodyPr/>
          <a:lstStyle/>
          <a:p>
            <a:fld id="{E8439CA4-A6BC-4E7F-BD06-B11AE84206E2}" type="slidenum">
              <a:rPr lang="el-GR" smtClean="0"/>
              <a:t>‹#›</a:t>
            </a:fld>
            <a:endParaRPr lang="el-GR" dirty="0"/>
          </a:p>
        </p:txBody>
      </p:sp>
    </p:spTree>
    <p:extLst>
      <p:ext uri="{BB962C8B-B14F-4D97-AF65-F5344CB8AC3E}">
        <p14:creationId xmlns:p14="http://schemas.microsoft.com/office/powerpoint/2010/main" val="19077585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a:lvl1pPr>
          </a:lstStyle>
          <a:p>
            <a:r>
              <a:rPr lang="el-GR" smtClean="0"/>
              <a:t>Στυλ κύριου τίτλου</a:t>
            </a:r>
            <a:endParaRPr lang="el-GR"/>
          </a:p>
        </p:txBody>
      </p:sp>
      <p:sp>
        <p:nvSpPr>
          <p:cNvPr id="3" name="Θέση κειμένου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Θέση περιεχομένου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κειμένου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Θέση περιεχομένου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Θέση ημερομηνίας 6"/>
          <p:cNvSpPr>
            <a:spLocks noGrp="1"/>
          </p:cNvSpPr>
          <p:nvPr>
            <p:ph type="dt" sz="half" idx="10"/>
          </p:nvPr>
        </p:nvSpPr>
        <p:spPr/>
        <p:txBody>
          <a:bodyPr/>
          <a:lstStyle/>
          <a:p>
            <a:fld id="{C49547CB-1A3B-4B7F-9A8B-F5357B22AA26}" type="datetime1">
              <a:rPr lang="el-GR" smtClean="0"/>
              <a:t>23/4/2018</a:t>
            </a:fld>
            <a:endParaRPr lang="el-GR" dirty="0"/>
          </a:p>
        </p:txBody>
      </p:sp>
      <p:sp>
        <p:nvSpPr>
          <p:cNvPr id="8" name="Θέση υποσέλιδου 7"/>
          <p:cNvSpPr>
            <a:spLocks noGrp="1"/>
          </p:cNvSpPr>
          <p:nvPr>
            <p:ph type="ftr" sz="quarter" idx="11"/>
          </p:nvPr>
        </p:nvSpPr>
        <p:spPr/>
        <p:txBody>
          <a:bodyPr/>
          <a:lstStyle/>
          <a:p>
            <a:r>
              <a:rPr lang="el-GR" dirty="0" smtClean="0"/>
              <a:t>Η βαρύτητα </a:t>
            </a:r>
            <a:endParaRPr lang="el-GR" dirty="0"/>
          </a:p>
        </p:txBody>
      </p:sp>
      <p:sp>
        <p:nvSpPr>
          <p:cNvPr id="9" name="Θέση αριθμού διαφάνειας 8"/>
          <p:cNvSpPr>
            <a:spLocks noGrp="1"/>
          </p:cNvSpPr>
          <p:nvPr>
            <p:ph type="sldNum" sz="quarter" idx="12"/>
          </p:nvPr>
        </p:nvSpPr>
        <p:spPr/>
        <p:txBody>
          <a:bodyPr/>
          <a:lstStyle/>
          <a:p>
            <a:fld id="{E8439CA4-A6BC-4E7F-BD06-B11AE84206E2}" type="slidenum">
              <a:rPr lang="el-GR" smtClean="0"/>
              <a:t>‹#›</a:t>
            </a:fld>
            <a:endParaRPr lang="el-GR" dirty="0"/>
          </a:p>
        </p:txBody>
      </p:sp>
    </p:spTree>
    <p:extLst>
      <p:ext uri="{BB962C8B-B14F-4D97-AF65-F5344CB8AC3E}">
        <p14:creationId xmlns:p14="http://schemas.microsoft.com/office/powerpoint/2010/main" val="3861138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ημερομηνίας 2"/>
          <p:cNvSpPr>
            <a:spLocks noGrp="1"/>
          </p:cNvSpPr>
          <p:nvPr>
            <p:ph type="dt" sz="half" idx="10"/>
          </p:nvPr>
        </p:nvSpPr>
        <p:spPr/>
        <p:txBody>
          <a:bodyPr/>
          <a:lstStyle/>
          <a:p>
            <a:fld id="{B12D0B40-9837-4628-A375-5E8C0BFF11DB}" type="datetime1">
              <a:rPr lang="el-GR" smtClean="0"/>
              <a:t>23/4/2018</a:t>
            </a:fld>
            <a:endParaRPr lang="el-GR" dirty="0"/>
          </a:p>
        </p:txBody>
      </p:sp>
      <p:sp>
        <p:nvSpPr>
          <p:cNvPr id="4" name="Θέση υποσέλιδου 3"/>
          <p:cNvSpPr>
            <a:spLocks noGrp="1"/>
          </p:cNvSpPr>
          <p:nvPr>
            <p:ph type="ftr" sz="quarter" idx="11"/>
          </p:nvPr>
        </p:nvSpPr>
        <p:spPr/>
        <p:txBody>
          <a:bodyPr/>
          <a:lstStyle/>
          <a:p>
            <a:r>
              <a:rPr lang="el-GR" dirty="0" smtClean="0"/>
              <a:t>Η βαρύτητα </a:t>
            </a:r>
            <a:endParaRPr lang="el-GR" dirty="0"/>
          </a:p>
        </p:txBody>
      </p:sp>
      <p:sp>
        <p:nvSpPr>
          <p:cNvPr id="5" name="Θέση αριθμού διαφάνειας 4"/>
          <p:cNvSpPr>
            <a:spLocks noGrp="1"/>
          </p:cNvSpPr>
          <p:nvPr>
            <p:ph type="sldNum" sz="quarter" idx="12"/>
          </p:nvPr>
        </p:nvSpPr>
        <p:spPr/>
        <p:txBody>
          <a:bodyPr/>
          <a:lstStyle/>
          <a:p>
            <a:fld id="{E8439CA4-A6BC-4E7F-BD06-B11AE84206E2}" type="slidenum">
              <a:rPr lang="el-GR" smtClean="0"/>
              <a:t>‹#›</a:t>
            </a:fld>
            <a:endParaRPr lang="el-GR" dirty="0"/>
          </a:p>
        </p:txBody>
      </p:sp>
    </p:spTree>
    <p:extLst>
      <p:ext uri="{BB962C8B-B14F-4D97-AF65-F5344CB8AC3E}">
        <p14:creationId xmlns:p14="http://schemas.microsoft.com/office/powerpoint/2010/main" val="25605481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p>
            <a:fld id="{F4662028-4960-49E0-BAE5-CDA2A0AD8F1D}" type="datetime1">
              <a:rPr lang="el-GR" smtClean="0"/>
              <a:t>23/4/2018</a:t>
            </a:fld>
            <a:endParaRPr lang="el-GR" dirty="0"/>
          </a:p>
        </p:txBody>
      </p:sp>
      <p:sp>
        <p:nvSpPr>
          <p:cNvPr id="3" name="Θέση υποσέλιδου 2"/>
          <p:cNvSpPr>
            <a:spLocks noGrp="1"/>
          </p:cNvSpPr>
          <p:nvPr>
            <p:ph type="ftr" sz="quarter" idx="11"/>
          </p:nvPr>
        </p:nvSpPr>
        <p:spPr/>
        <p:txBody>
          <a:bodyPr/>
          <a:lstStyle/>
          <a:p>
            <a:r>
              <a:rPr lang="el-GR" dirty="0" smtClean="0"/>
              <a:t>Η βαρύτητα </a:t>
            </a:r>
            <a:endParaRPr lang="el-GR" dirty="0"/>
          </a:p>
        </p:txBody>
      </p:sp>
      <p:sp>
        <p:nvSpPr>
          <p:cNvPr id="4" name="Θέση αριθμού διαφάνειας 3"/>
          <p:cNvSpPr>
            <a:spLocks noGrp="1"/>
          </p:cNvSpPr>
          <p:nvPr>
            <p:ph type="sldNum" sz="quarter" idx="12"/>
          </p:nvPr>
        </p:nvSpPr>
        <p:spPr/>
        <p:txBody>
          <a:bodyPr/>
          <a:lstStyle/>
          <a:p>
            <a:fld id="{E8439CA4-A6BC-4E7F-BD06-B11AE84206E2}" type="slidenum">
              <a:rPr lang="el-GR" smtClean="0"/>
              <a:t>‹#›</a:t>
            </a:fld>
            <a:endParaRPr lang="el-GR" dirty="0"/>
          </a:p>
        </p:txBody>
      </p:sp>
    </p:spTree>
    <p:extLst>
      <p:ext uri="{BB962C8B-B14F-4D97-AF65-F5344CB8AC3E}">
        <p14:creationId xmlns:p14="http://schemas.microsoft.com/office/powerpoint/2010/main" val="6815393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273050"/>
            <a:ext cx="3008313" cy="1162050"/>
          </a:xfrm>
        </p:spPr>
        <p:txBody>
          <a:bodyPr anchor="b"/>
          <a:lstStyle>
            <a:lvl1pPr algn="l">
              <a:defRPr sz="2000" b="1"/>
            </a:lvl1pPr>
          </a:lstStyle>
          <a:p>
            <a:r>
              <a:rPr lang="el-GR" smtClean="0"/>
              <a:t>Στυλ κύριου τίτλου</a:t>
            </a:r>
            <a:endParaRPr lang="el-GR"/>
          </a:p>
        </p:txBody>
      </p:sp>
      <p:sp>
        <p:nvSpPr>
          <p:cNvPr id="3" name="Θέση περιεχομένου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κειμένου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B41126FA-C9D3-48F4-91E0-F8703AA79F0D}" type="datetime1">
              <a:rPr lang="el-GR" smtClean="0"/>
              <a:t>23/4/2018</a:t>
            </a:fld>
            <a:endParaRPr lang="el-GR" dirty="0"/>
          </a:p>
        </p:txBody>
      </p:sp>
      <p:sp>
        <p:nvSpPr>
          <p:cNvPr id="6" name="Θέση υποσέλιδου 5"/>
          <p:cNvSpPr>
            <a:spLocks noGrp="1"/>
          </p:cNvSpPr>
          <p:nvPr>
            <p:ph type="ftr" sz="quarter" idx="11"/>
          </p:nvPr>
        </p:nvSpPr>
        <p:spPr/>
        <p:txBody>
          <a:bodyPr/>
          <a:lstStyle/>
          <a:p>
            <a:r>
              <a:rPr lang="el-GR" dirty="0" smtClean="0"/>
              <a:t>Η βαρύτητα </a:t>
            </a:r>
            <a:endParaRPr lang="el-GR" dirty="0"/>
          </a:p>
        </p:txBody>
      </p:sp>
      <p:sp>
        <p:nvSpPr>
          <p:cNvPr id="7" name="Θέση αριθμού διαφάνειας 6"/>
          <p:cNvSpPr>
            <a:spLocks noGrp="1"/>
          </p:cNvSpPr>
          <p:nvPr>
            <p:ph type="sldNum" sz="quarter" idx="12"/>
          </p:nvPr>
        </p:nvSpPr>
        <p:spPr/>
        <p:txBody>
          <a:bodyPr/>
          <a:lstStyle/>
          <a:p>
            <a:fld id="{E8439CA4-A6BC-4E7F-BD06-B11AE84206E2}" type="slidenum">
              <a:rPr lang="el-GR" smtClean="0"/>
              <a:t>‹#›</a:t>
            </a:fld>
            <a:endParaRPr lang="el-GR" dirty="0"/>
          </a:p>
        </p:txBody>
      </p:sp>
    </p:spTree>
    <p:extLst>
      <p:ext uri="{BB962C8B-B14F-4D97-AF65-F5344CB8AC3E}">
        <p14:creationId xmlns:p14="http://schemas.microsoft.com/office/powerpoint/2010/main" val="1550180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1792288" y="4800600"/>
            <a:ext cx="5486400" cy="566738"/>
          </a:xfrm>
        </p:spPr>
        <p:txBody>
          <a:bodyPr anchor="b"/>
          <a:lstStyle>
            <a:lvl1pPr algn="l">
              <a:defRPr sz="2000" b="1"/>
            </a:lvl1pPr>
          </a:lstStyle>
          <a:p>
            <a:r>
              <a:rPr lang="el-GR" smtClean="0"/>
              <a:t>Στυλ κύριου τίτλου</a:t>
            </a:r>
            <a:endParaRPr lang="el-GR"/>
          </a:p>
        </p:txBody>
      </p:sp>
      <p:sp>
        <p:nvSpPr>
          <p:cNvPr id="3" name="Θέση εικόνας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dirty="0"/>
          </a:p>
        </p:txBody>
      </p:sp>
      <p:sp>
        <p:nvSpPr>
          <p:cNvPr id="4" name="Θέση κειμένου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1BFC3265-E947-4003-A911-23BF3062C31D}" type="datetime1">
              <a:rPr lang="el-GR" smtClean="0"/>
              <a:t>23/4/2018</a:t>
            </a:fld>
            <a:endParaRPr lang="el-GR" dirty="0"/>
          </a:p>
        </p:txBody>
      </p:sp>
      <p:sp>
        <p:nvSpPr>
          <p:cNvPr id="6" name="Θέση υποσέλιδου 5"/>
          <p:cNvSpPr>
            <a:spLocks noGrp="1"/>
          </p:cNvSpPr>
          <p:nvPr>
            <p:ph type="ftr" sz="quarter" idx="11"/>
          </p:nvPr>
        </p:nvSpPr>
        <p:spPr/>
        <p:txBody>
          <a:bodyPr/>
          <a:lstStyle/>
          <a:p>
            <a:r>
              <a:rPr lang="el-GR" dirty="0" smtClean="0"/>
              <a:t>Η βαρύτητα </a:t>
            </a:r>
            <a:endParaRPr lang="el-GR" dirty="0"/>
          </a:p>
        </p:txBody>
      </p:sp>
      <p:sp>
        <p:nvSpPr>
          <p:cNvPr id="7" name="Θέση αριθμού διαφάνειας 6"/>
          <p:cNvSpPr>
            <a:spLocks noGrp="1"/>
          </p:cNvSpPr>
          <p:nvPr>
            <p:ph type="sldNum" sz="quarter" idx="12"/>
          </p:nvPr>
        </p:nvSpPr>
        <p:spPr/>
        <p:txBody>
          <a:bodyPr/>
          <a:lstStyle/>
          <a:p>
            <a:fld id="{E8439CA4-A6BC-4E7F-BD06-B11AE84206E2}" type="slidenum">
              <a:rPr lang="el-GR" smtClean="0"/>
              <a:t>‹#›</a:t>
            </a:fld>
            <a:endParaRPr lang="el-GR" dirty="0"/>
          </a:p>
        </p:txBody>
      </p:sp>
    </p:spTree>
    <p:extLst>
      <p:ext uri="{BB962C8B-B14F-4D97-AF65-F5344CB8AC3E}">
        <p14:creationId xmlns:p14="http://schemas.microsoft.com/office/powerpoint/2010/main" val="14667332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Στυλ κύριου τίτλου</a:t>
            </a:r>
            <a:endParaRPr lang="el-GR"/>
          </a:p>
        </p:txBody>
      </p:sp>
      <p:sp>
        <p:nvSpPr>
          <p:cNvPr id="3" name="Θέση κειμένου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C7A034-BAC9-4646-950F-C08FCFB444C0}" type="datetime1">
              <a:rPr lang="el-GR" smtClean="0"/>
              <a:t>23/4/2018</a:t>
            </a:fld>
            <a:endParaRPr lang="el-GR" dirty="0"/>
          </a:p>
        </p:txBody>
      </p:sp>
      <p:sp>
        <p:nvSpPr>
          <p:cNvPr id="5" name="Θέση υποσέλιδου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dirty="0" smtClean="0"/>
              <a:t>Η βαρύτητα </a:t>
            </a:r>
            <a:endParaRPr lang="el-GR" dirty="0"/>
          </a:p>
        </p:txBody>
      </p:sp>
      <p:sp>
        <p:nvSpPr>
          <p:cNvPr id="6" name="Θέση αριθμού διαφάνειας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8439CA4-A6BC-4E7F-BD06-B11AE84206E2}" type="slidenum">
              <a:rPr lang="el-GR" smtClean="0"/>
              <a:t>‹#›</a:t>
            </a:fld>
            <a:endParaRPr lang="el-GR" dirty="0"/>
          </a:p>
        </p:txBody>
      </p:sp>
    </p:spTree>
    <p:extLst>
      <p:ext uri="{BB962C8B-B14F-4D97-AF65-F5344CB8AC3E}">
        <p14:creationId xmlns:p14="http://schemas.microsoft.com/office/powerpoint/2010/main" val="29359279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3.jpg"/><Relationship Id="rId1" Type="http://schemas.openxmlformats.org/officeDocument/2006/relationships/slideLayout" Target="../slideLayouts/slideLayout2.xml"/><Relationship Id="rId4"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6955" y="2130425"/>
            <a:ext cx="9137045" cy="1470025"/>
          </a:xfrm>
          <a:solidFill>
            <a:schemeClr val="tx1"/>
          </a:solidFill>
        </p:spPr>
        <p:txBody>
          <a:bodyPr/>
          <a:lstStyle/>
          <a:p>
            <a:r>
              <a:rPr lang="el-GR" dirty="0" smtClean="0">
                <a:solidFill>
                  <a:schemeClr val="bg1"/>
                </a:solidFill>
              </a:rPr>
              <a:t>ΒΑΡΥΤΗΤΑ</a:t>
            </a:r>
            <a:endParaRPr lang="el-GR" dirty="0">
              <a:solidFill>
                <a:schemeClr val="bg1"/>
              </a:solidFill>
            </a:endParaRPr>
          </a:p>
        </p:txBody>
      </p:sp>
      <p:sp>
        <p:nvSpPr>
          <p:cNvPr id="3" name="Υπότιτλος 2"/>
          <p:cNvSpPr>
            <a:spLocks noGrp="1"/>
          </p:cNvSpPr>
          <p:nvPr>
            <p:ph type="subTitle" idx="1"/>
          </p:nvPr>
        </p:nvSpPr>
        <p:spPr/>
        <p:txBody>
          <a:bodyPr/>
          <a:lstStyle/>
          <a:p>
            <a:r>
              <a:rPr lang="el-GR" dirty="0" smtClean="0"/>
              <a:t>Κωτόπουλος</a:t>
            </a:r>
            <a:r>
              <a:rPr lang="el-GR" dirty="0" smtClean="0"/>
              <a:t> Δημήτριος</a:t>
            </a:r>
          </a:p>
          <a:p>
            <a:r>
              <a:rPr lang="el-GR" dirty="0" smtClean="0"/>
              <a:t>Α.Ε.Μ.</a:t>
            </a:r>
            <a:r>
              <a:rPr lang="en-US" dirty="0"/>
              <a:t> </a:t>
            </a:r>
            <a:r>
              <a:rPr lang="en-US" dirty="0" smtClean="0"/>
              <a:t>: </a:t>
            </a:r>
            <a:r>
              <a:rPr lang="el-GR" dirty="0" smtClean="0"/>
              <a:t>4228</a:t>
            </a:r>
            <a:endParaRPr lang="el-GR" dirty="0"/>
          </a:p>
        </p:txBody>
      </p:sp>
      <p:pic>
        <p:nvPicPr>
          <p:cNvPr id="4" name="Εικόνα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5840819"/>
            <a:ext cx="755575" cy="1040399"/>
          </a:xfrm>
          <a:prstGeom prst="rect">
            <a:avLst/>
          </a:prstGeom>
        </p:spPr>
      </p:pic>
      <p:sp>
        <p:nvSpPr>
          <p:cNvPr id="5" name="Θέση υποσέλιδου 4"/>
          <p:cNvSpPr>
            <a:spLocks noGrp="1"/>
          </p:cNvSpPr>
          <p:nvPr>
            <p:ph type="ftr" sz="quarter" idx="11"/>
          </p:nvPr>
        </p:nvSpPr>
        <p:spPr/>
        <p:txBody>
          <a:bodyPr/>
          <a:lstStyle/>
          <a:p>
            <a:r>
              <a:rPr lang="el-GR" dirty="0" smtClean="0"/>
              <a:t>Η βαρύτητα </a:t>
            </a:r>
            <a:endParaRPr lang="el-GR" dirty="0"/>
          </a:p>
        </p:txBody>
      </p:sp>
      <p:sp>
        <p:nvSpPr>
          <p:cNvPr id="6" name="Θέση αριθμού διαφάνειας 5"/>
          <p:cNvSpPr>
            <a:spLocks noGrp="1"/>
          </p:cNvSpPr>
          <p:nvPr>
            <p:ph type="sldNum" sz="quarter" idx="12"/>
          </p:nvPr>
        </p:nvSpPr>
        <p:spPr/>
        <p:txBody>
          <a:bodyPr/>
          <a:lstStyle/>
          <a:p>
            <a:fld id="{E8439CA4-A6BC-4E7F-BD06-B11AE84206E2}" type="slidenum">
              <a:rPr lang="el-GR" smtClean="0"/>
              <a:t>1</a:t>
            </a:fld>
            <a:endParaRPr lang="el-GR" dirty="0"/>
          </a:p>
        </p:txBody>
      </p:sp>
      <p:pic>
        <p:nvPicPr>
          <p:cNvPr id="7" name="Εικόνα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955" y="22379"/>
            <a:ext cx="814333" cy="814333"/>
          </a:xfrm>
          <a:prstGeom prst="rect">
            <a:avLst/>
          </a:prstGeom>
        </p:spPr>
      </p:pic>
      <p:sp>
        <p:nvSpPr>
          <p:cNvPr id="8" name="TextBox 7"/>
          <p:cNvSpPr txBox="1"/>
          <p:nvPr/>
        </p:nvSpPr>
        <p:spPr>
          <a:xfrm>
            <a:off x="821288" y="22379"/>
            <a:ext cx="4542800" cy="253916"/>
          </a:xfrm>
          <a:prstGeom prst="rect">
            <a:avLst/>
          </a:prstGeom>
          <a:noFill/>
        </p:spPr>
        <p:txBody>
          <a:bodyPr wrap="square" rtlCol="0">
            <a:spAutoFit/>
          </a:bodyPr>
          <a:lstStyle/>
          <a:p>
            <a:r>
              <a:rPr lang="el-GR" sz="1050" i="1" dirty="0" smtClean="0"/>
              <a:t>Παιδαγωγικό Τμήμα Δημοτικής Εκπαίδευσης</a:t>
            </a:r>
            <a:endParaRPr lang="el-GR" sz="1050" i="1" dirty="0"/>
          </a:p>
        </p:txBody>
      </p:sp>
    </p:spTree>
    <p:extLst>
      <p:ext uri="{BB962C8B-B14F-4D97-AF65-F5344CB8AC3E}">
        <p14:creationId xmlns:p14="http://schemas.microsoft.com/office/powerpoint/2010/main" val="304357827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 y="274638"/>
            <a:ext cx="9143999" cy="1143000"/>
          </a:xfrm>
          <a:solidFill>
            <a:schemeClr val="tx1"/>
          </a:solidFill>
        </p:spPr>
        <p:txBody>
          <a:bodyPr/>
          <a:lstStyle/>
          <a:p>
            <a:r>
              <a:rPr lang="el-GR" dirty="0" smtClean="0">
                <a:solidFill>
                  <a:schemeClr val="bg1"/>
                </a:solidFill>
              </a:rPr>
              <a:t>Η βαρύτητα</a:t>
            </a:r>
            <a:endParaRPr lang="el-GR" dirty="0">
              <a:solidFill>
                <a:schemeClr val="bg1"/>
              </a:solidFill>
            </a:endParaRPr>
          </a:p>
        </p:txBody>
      </p:sp>
      <p:sp>
        <p:nvSpPr>
          <p:cNvPr id="3" name="Θέση περιεχομένου 2"/>
          <p:cNvSpPr>
            <a:spLocks noGrp="1"/>
          </p:cNvSpPr>
          <p:nvPr>
            <p:ph idx="1"/>
          </p:nvPr>
        </p:nvSpPr>
        <p:spPr/>
        <p:txBody>
          <a:bodyPr>
            <a:normAutofit fontScale="55000" lnSpcReduction="20000"/>
          </a:bodyPr>
          <a:lstStyle/>
          <a:p>
            <a:r>
              <a:rPr lang="el-GR" dirty="0" smtClean="0"/>
              <a:t>Στη φυσική, βαρύτητα ονομάζεται η ιδιότητα των υλικών σωμάτων να έλκουν και να έλκονται αμοιβαία με άλλα υλικά σώματα. Τα </a:t>
            </a:r>
            <a:r>
              <a:rPr lang="el-GR" dirty="0" smtClean="0"/>
              <a:t>ελκόμενα</a:t>
            </a:r>
            <a:r>
              <a:rPr lang="el-GR" dirty="0" smtClean="0"/>
              <a:t>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μάζα του σώματος. Η δύναμη έλξης, που ονομάζεται βάρος, είναι μεγαλύτερη όταν τα σώματα είναι πλησιέστερα ή όταν έχουν μεγαλύτερη μάζα.</a:t>
            </a:r>
          </a:p>
          <a:p>
            <a:r>
              <a:rPr lang="el-GR" dirty="0" smtClean="0"/>
              <a:t>Η βαρύτητα στη γη έλκει τα υλικά σώματα και προκαλεί την πτώση τους στην επιφάνειά της όταν αφεθούν ελεύθερα. Επιπροσθέτως, η βαρύτητα είναι η αιτία της ύπαρξης της γης, του ήλιου και των άλλων αστρικών σωμάτων. Χωρίς αυτή δεν θα υπήρχε ζωή, όπως τη γνωρίζουμε σήμερα. Η βαρύτητα είναι επίσης υπεύθυνη για την τροχιά της γης και των υπόλοιπων πλανητών γύρω από τον ήλιο, την τροχιά της σελήνης γύρω από τη γη, τον σχηματισμό παλιρροιών και άλλα φυσικά φαινόμενα που παρατηρούμε.</a:t>
            </a:r>
          </a:p>
          <a:p>
            <a:r>
              <a:rPr lang="el-GR" dirty="0" smtClean="0"/>
              <a:t>Η βαρύτητα είναι μία από τις τέσσερις βασικές αλληλεπιδράσεις στη φύση. Οι άλλες τρεις είναι η ηλεκτρομαγνητική δύναμη, η ασθενής πυρηνική και η ισχυρή πυρηνική. Η βαρύτητα είναι η πιο αδύναμη από τις τέσσερις αλληλεπιδράσεις, αλλά δρα σε μεγάλες αποστάσεις και είναι πάντοτε ελκτική.</a:t>
            </a:r>
          </a:p>
          <a:p>
            <a:endParaRPr lang="el-GR" dirty="0" smtClean="0"/>
          </a:p>
          <a:p>
            <a:endParaRPr lang="el-GR" dirty="0"/>
          </a:p>
        </p:txBody>
      </p:sp>
      <p:pic>
        <p:nvPicPr>
          <p:cNvPr id="4" name="Εικόνα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5817600"/>
            <a:ext cx="755576" cy="1040400"/>
          </a:xfrm>
          <a:prstGeom prst="rect">
            <a:avLst/>
          </a:prstGeom>
        </p:spPr>
      </p:pic>
      <p:sp>
        <p:nvSpPr>
          <p:cNvPr id="5" name="Θέση υποσέλιδου 4"/>
          <p:cNvSpPr>
            <a:spLocks noGrp="1"/>
          </p:cNvSpPr>
          <p:nvPr>
            <p:ph type="ftr" sz="quarter" idx="11"/>
          </p:nvPr>
        </p:nvSpPr>
        <p:spPr/>
        <p:txBody>
          <a:bodyPr/>
          <a:lstStyle/>
          <a:p>
            <a:r>
              <a:rPr lang="el-GR" dirty="0" smtClean="0"/>
              <a:t>Η βαρύτητα </a:t>
            </a:r>
            <a:endParaRPr lang="el-GR" dirty="0"/>
          </a:p>
        </p:txBody>
      </p:sp>
      <p:sp>
        <p:nvSpPr>
          <p:cNvPr id="6" name="Θέση αριθμού διαφάνειας 5"/>
          <p:cNvSpPr>
            <a:spLocks noGrp="1"/>
          </p:cNvSpPr>
          <p:nvPr>
            <p:ph type="sldNum" sz="quarter" idx="12"/>
          </p:nvPr>
        </p:nvSpPr>
        <p:spPr/>
        <p:txBody>
          <a:bodyPr/>
          <a:lstStyle/>
          <a:p>
            <a:fld id="{E8439CA4-A6BC-4E7F-BD06-B11AE84206E2}" type="slidenum">
              <a:rPr lang="el-GR" smtClean="0"/>
              <a:t>2</a:t>
            </a:fld>
            <a:endParaRPr lang="el-GR" dirty="0"/>
          </a:p>
        </p:txBody>
      </p:sp>
      <p:pic>
        <p:nvPicPr>
          <p:cNvPr id="8" name="Εικόνα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22379"/>
            <a:ext cx="821288" cy="814333"/>
          </a:xfrm>
          <a:prstGeom prst="rect">
            <a:avLst/>
          </a:prstGeom>
        </p:spPr>
      </p:pic>
      <p:sp>
        <p:nvSpPr>
          <p:cNvPr id="9" name="TextBox 8"/>
          <p:cNvSpPr txBox="1"/>
          <p:nvPr/>
        </p:nvSpPr>
        <p:spPr>
          <a:xfrm>
            <a:off x="821288" y="22379"/>
            <a:ext cx="4542800" cy="253916"/>
          </a:xfrm>
          <a:prstGeom prst="rect">
            <a:avLst/>
          </a:prstGeom>
          <a:noFill/>
        </p:spPr>
        <p:txBody>
          <a:bodyPr wrap="square" rtlCol="0">
            <a:spAutoFit/>
          </a:bodyPr>
          <a:lstStyle/>
          <a:p>
            <a:r>
              <a:rPr lang="el-GR" sz="1050" i="1" dirty="0" smtClean="0"/>
              <a:t>Παιδαγωγικό Τμήμα Δημοτικής Εκπαίδευσης</a:t>
            </a:r>
            <a:endParaRPr lang="el-GR" sz="1050" i="1" dirty="0"/>
          </a:p>
        </p:txBody>
      </p:sp>
    </p:spTree>
    <p:extLst>
      <p:ext uri="{BB962C8B-B14F-4D97-AF65-F5344CB8AC3E}">
        <p14:creationId xmlns:p14="http://schemas.microsoft.com/office/powerpoint/2010/main" val="375537634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6955" y="260648"/>
            <a:ext cx="9137045" cy="1152128"/>
          </a:xfrm>
          <a:solidFill>
            <a:schemeClr val="tx1"/>
          </a:solidFill>
        </p:spPr>
        <p:txBody>
          <a:bodyPr/>
          <a:lstStyle/>
          <a:p>
            <a:r>
              <a:rPr lang="el-GR" dirty="0" smtClean="0">
                <a:solidFill>
                  <a:schemeClr val="bg1"/>
                </a:solidFill>
              </a:rPr>
              <a:t>Ποιος ανακάλυψε την βαρύτητα</a:t>
            </a:r>
            <a:endParaRPr lang="el-GR" dirty="0">
              <a:solidFill>
                <a:schemeClr val="bg1"/>
              </a:solidFill>
            </a:endParaRPr>
          </a:p>
        </p:txBody>
      </p:sp>
      <p:sp>
        <p:nvSpPr>
          <p:cNvPr id="3" name="Θέση περιεχομένου 2"/>
          <p:cNvSpPr>
            <a:spLocks noGrp="1"/>
          </p:cNvSpPr>
          <p:nvPr>
            <p:ph idx="1"/>
          </p:nvPr>
        </p:nvSpPr>
        <p:spPr/>
        <p:txBody>
          <a:bodyPr>
            <a:normAutofit fontScale="47500" lnSpcReduction="20000"/>
          </a:bodyPr>
          <a:lstStyle/>
          <a:p>
            <a:r>
              <a:rPr lang="el-GR" dirty="0" smtClean="0"/>
              <a:t>Υπήρξαν πολλές θεωρίες για την βαρύτητα από την εποχή του Έλληνα φιλόσοφου Αριστοτέλη τον 4ο αιώνα </a:t>
            </a:r>
            <a:r>
              <a:rPr lang="el-GR" dirty="0" smtClean="0"/>
              <a:t>π.Χ.</a:t>
            </a:r>
            <a:r>
              <a:rPr lang="el-GR" dirty="0" smtClean="0"/>
              <a:t>. Πίστευε πως δεν υπήρχε δράση χωρίς αιτία και επομένως δεν υπήρχε κίνηση χωρίς κάποια δύναμη. Συμπέρανε ότι όλα τα αντικείμενα προσπαθούσαν να κινηθούν προς την κατάλληλη θέση τους στις κρυστάλλινες ουράνιες σφαίρες και ότι τα σώματα έπεφταν προς το κέντρο της γης ανάλογα με το βάρος τους. Το 628, ο Ινδός αστρονόμος </a:t>
            </a:r>
            <a:r>
              <a:rPr lang="el-GR" dirty="0" smtClean="0"/>
              <a:t>Βραχμαγκούπτα</a:t>
            </a:r>
            <a:r>
              <a:rPr lang="el-GR" dirty="0" smtClean="0"/>
              <a:t> (</a:t>
            </a:r>
            <a:r>
              <a:rPr lang="el-GR" dirty="0" smtClean="0"/>
              <a:t>Brahmagupta</a:t>
            </a:r>
            <a:r>
              <a:rPr lang="el-GR" dirty="0" smtClean="0"/>
              <a:t>) ήταν ο πρώτος που διαπίστωσε πως η βαρύτητα ήταν μια ελκτική δύναμη. Εξηγούσε πως "τα σώματα πέφτουν προς τη γη καθώς είναι στη φύση της γης να έλκει σώματα, όπως είναι στη φύση του νερού το να ρέει". Ο Σανσκριτικός όρος που χρησιμοποιούσε για τη βαρύτητα, '</a:t>
            </a:r>
            <a:r>
              <a:rPr lang="el-GR" dirty="0" smtClean="0"/>
              <a:t>gurutvā</a:t>
            </a:r>
            <a:r>
              <a:rPr lang="el-GR" dirty="0" smtClean="0"/>
              <a:t>-</a:t>
            </a:r>
            <a:r>
              <a:rPr lang="el-GR" dirty="0" smtClean="0"/>
              <a:t>karṣaṇam</a:t>
            </a:r>
            <a:r>
              <a:rPr lang="el-GR" dirty="0" smtClean="0"/>
              <a:t>', σήμαινε 'η έλξη του βάρους'. Ο </a:t>
            </a:r>
            <a:r>
              <a:rPr lang="el-GR" dirty="0" smtClean="0"/>
              <a:t>Βραχμαγκούπτα</a:t>
            </a:r>
            <a:r>
              <a:rPr lang="el-GR" dirty="0" smtClean="0"/>
              <a:t> επίσης υιοθέτησε το ηλιοκεντρικό σύστημα για την βαρύτητα, το οποίο είχε νωρίτερα αναπτύξει ο </a:t>
            </a:r>
            <a:r>
              <a:rPr lang="el-GR" dirty="0" smtClean="0"/>
              <a:t>Αριαμπιάτα</a:t>
            </a:r>
            <a:r>
              <a:rPr lang="el-GR" dirty="0" smtClean="0"/>
              <a:t> (</a:t>
            </a:r>
            <a:r>
              <a:rPr lang="el-GR" dirty="0" smtClean="0"/>
              <a:t>Aryabhata</a:t>
            </a:r>
            <a:r>
              <a:rPr lang="el-GR" dirty="0" smtClean="0"/>
              <a:t>) το 499.</a:t>
            </a:r>
          </a:p>
          <a:p>
            <a:endParaRPr lang="el-GR" dirty="0" smtClean="0"/>
          </a:p>
          <a:p>
            <a:r>
              <a:rPr lang="el-GR" dirty="0" smtClean="0"/>
              <a:t>Εργαζόμενος πάνω σε αυτές τις ιδέες, το 1687 ο Άγγλος μαθηματικός Σερ Ισαάκ Νεύτων (</a:t>
            </a:r>
            <a:r>
              <a:rPr lang="el-GR" dirty="0" smtClean="0"/>
              <a:t>Sir</a:t>
            </a:r>
            <a:r>
              <a:rPr lang="el-GR" dirty="0" smtClean="0"/>
              <a:t> </a:t>
            </a:r>
            <a:r>
              <a:rPr lang="el-GR" dirty="0" smtClean="0"/>
              <a:t>Isaac</a:t>
            </a:r>
            <a:r>
              <a:rPr lang="el-GR" dirty="0" smtClean="0"/>
              <a:t> </a:t>
            </a:r>
            <a:r>
              <a:rPr lang="el-GR" dirty="0" smtClean="0"/>
              <a:t>Newton</a:t>
            </a:r>
            <a:r>
              <a:rPr lang="el-GR" dirty="0" smtClean="0"/>
              <a:t>) δημοσίευσε το διάσημο έργο του "</a:t>
            </a:r>
            <a:r>
              <a:rPr lang="el-GR" dirty="0" smtClean="0"/>
              <a:t>Principia</a:t>
            </a:r>
            <a:r>
              <a:rPr lang="el-GR" dirty="0" smtClean="0"/>
              <a:t>", στο οποίο και διατυπώθηκε το πρώτο αξίωμα για την βαρύτητα, το οποίο είχε παγκόσμια ισχύ γραμμένο στη λατινική γλώσσα. Όπως το έθεσε ο ίδιος, "Συμπέρανα ότι οι δυνάμεις που συγκρατούν τους πλανήτες στην τροχιά τους πρέπει να είναι αντιστρόφως (ανάλογες) ως προς τα τετράγωνα των αποστάσεων από τα κέντρα γύρω από τα οποία περιφέρονται· και εξ αυτού συνέκρινα τη δύναμη που απαιτείται για να συγκρατεί τη Σελήνη στην τροχιά της με την ισχύ της βαρύτητας στην επιφάνεια της Γης, και τις βρήκαν να συμφωνούν με ικανοποιητική προσέγγιση". Οι περισσότεροι σύγχρονοι μη-σχετικιστικοί υπολογισμοί για τη βαρύτητα βασίζονται στο έργο του Νεύτωνα.</a:t>
            </a:r>
            <a:endParaRPr lang="el-GR" dirty="0"/>
          </a:p>
        </p:txBody>
      </p:sp>
      <p:pic>
        <p:nvPicPr>
          <p:cNvPr id="4" name="Εικόνα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5817600"/>
            <a:ext cx="755576" cy="1040400"/>
          </a:xfrm>
          <a:prstGeom prst="rect">
            <a:avLst/>
          </a:prstGeom>
        </p:spPr>
      </p:pic>
      <p:sp>
        <p:nvSpPr>
          <p:cNvPr id="5" name="Θέση υποσέλιδου 4"/>
          <p:cNvSpPr>
            <a:spLocks noGrp="1"/>
          </p:cNvSpPr>
          <p:nvPr>
            <p:ph type="ftr" sz="quarter" idx="11"/>
          </p:nvPr>
        </p:nvSpPr>
        <p:spPr/>
        <p:txBody>
          <a:bodyPr/>
          <a:lstStyle/>
          <a:p>
            <a:r>
              <a:rPr lang="el-GR" dirty="0" smtClean="0"/>
              <a:t>Η βαρύτητα </a:t>
            </a:r>
            <a:endParaRPr lang="el-GR" dirty="0"/>
          </a:p>
        </p:txBody>
      </p:sp>
      <p:sp>
        <p:nvSpPr>
          <p:cNvPr id="6" name="Θέση αριθμού διαφάνειας 5"/>
          <p:cNvSpPr>
            <a:spLocks noGrp="1"/>
          </p:cNvSpPr>
          <p:nvPr>
            <p:ph type="sldNum" sz="quarter" idx="12"/>
          </p:nvPr>
        </p:nvSpPr>
        <p:spPr/>
        <p:txBody>
          <a:bodyPr/>
          <a:lstStyle/>
          <a:p>
            <a:fld id="{E8439CA4-A6BC-4E7F-BD06-B11AE84206E2}" type="slidenum">
              <a:rPr lang="el-GR" smtClean="0"/>
              <a:t>3</a:t>
            </a:fld>
            <a:endParaRPr lang="el-GR" dirty="0"/>
          </a:p>
        </p:txBody>
      </p:sp>
      <p:pic>
        <p:nvPicPr>
          <p:cNvPr id="8" name="Εικόνα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55" y="22379"/>
            <a:ext cx="814333" cy="814333"/>
          </a:xfrm>
          <a:prstGeom prst="rect">
            <a:avLst/>
          </a:prstGeom>
        </p:spPr>
      </p:pic>
      <p:sp>
        <p:nvSpPr>
          <p:cNvPr id="9" name="TextBox 8"/>
          <p:cNvSpPr txBox="1"/>
          <p:nvPr/>
        </p:nvSpPr>
        <p:spPr>
          <a:xfrm>
            <a:off x="821288" y="22379"/>
            <a:ext cx="4542800" cy="253916"/>
          </a:xfrm>
          <a:prstGeom prst="rect">
            <a:avLst/>
          </a:prstGeom>
          <a:noFill/>
        </p:spPr>
        <p:txBody>
          <a:bodyPr wrap="square" rtlCol="0">
            <a:spAutoFit/>
          </a:bodyPr>
          <a:lstStyle/>
          <a:p>
            <a:r>
              <a:rPr lang="el-GR" sz="1050" i="1" dirty="0" smtClean="0"/>
              <a:t>Παιδαγωγικό Τμήμα Δημοτικής Εκπαίδευσης</a:t>
            </a:r>
            <a:endParaRPr lang="el-GR" sz="1050" i="1" dirty="0"/>
          </a:p>
        </p:txBody>
      </p:sp>
    </p:spTree>
    <p:extLst>
      <p:ext uri="{BB962C8B-B14F-4D97-AF65-F5344CB8AC3E}">
        <p14:creationId xmlns:p14="http://schemas.microsoft.com/office/powerpoint/2010/main" val="252325423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0" y="274638"/>
            <a:ext cx="9144000" cy="1143000"/>
          </a:xfrm>
          <a:solidFill>
            <a:schemeClr val="tx1"/>
          </a:solidFill>
        </p:spPr>
        <p:txBody>
          <a:bodyPr/>
          <a:lstStyle/>
          <a:p>
            <a:r>
              <a:rPr lang="el-GR" dirty="0" smtClean="0">
                <a:solidFill>
                  <a:schemeClr val="bg1"/>
                </a:solidFill>
              </a:rPr>
              <a:t>Πως μας επηρεάζει η βαρύτητα</a:t>
            </a:r>
            <a:endParaRPr lang="el-GR" dirty="0">
              <a:solidFill>
                <a:schemeClr val="bg1"/>
              </a:solidFill>
            </a:endParaRPr>
          </a:p>
        </p:txBody>
      </p:sp>
      <p:sp>
        <p:nvSpPr>
          <p:cNvPr id="3" name="Θέση περιεχομένου 2"/>
          <p:cNvSpPr>
            <a:spLocks noGrp="1"/>
          </p:cNvSpPr>
          <p:nvPr>
            <p:ph idx="1"/>
          </p:nvPr>
        </p:nvSpPr>
        <p:spPr/>
        <p:txBody>
          <a:bodyPr>
            <a:normAutofit fontScale="47500" lnSpcReduction="20000"/>
          </a:bodyPr>
          <a:lstStyle/>
          <a:p>
            <a:r>
              <a:rPr lang="el-GR" dirty="0" smtClean="0"/>
              <a:t>Οι ανακαλύψεις και εφαρμογές σύμφωνα με το νόμο της Βαρύτητας του Νεύτωνα μας έχουν δώσει λεπτομερείς πληροφορίες σχετικά με τους πλανήτες στο ηλιακό μας σύστημα, τη μάζα του ήλιου και την απόσταση των μακρινών αστερισμών. Παρόλο που δεν έχουμε φτάσει σε όλους τους πλανήτες ξέρουμε τη μάζα τους και αυτό επιτεύχθηκε μέσω της μελέτης των νόμων της βαρύτητας. Στο διάστημα όλα τα σώματα βρίσκονται σε τροχιά γύρω από αντικείμενα με πολύ μεγαλύτερη μάζα και αυτό εξαιτίας της δύναμης της βαρύτητας. Οι πλανήτες βρίσκονται σε τροχιά γύρω από τους αστέρες, οι αστέρες γύρω από τα κέντρα των γαλαξιών και οι γαλαξίες γύρω από ένα κέντρο μάζας σε συστοιχίες.</a:t>
            </a:r>
          </a:p>
          <a:p>
            <a:r>
              <a:rPr lang="el-GR" dirty="0" smtClean="0"/>
              <a:t>Η σωστή λειτουργία ενός μεγάλου αριθμού μηχανών, συσκευών και συστημάτων εξαρτάται με κάποιο τρόπο από τη βαρύτητα. Για παράδειγμα η διαφορά στο ύψος μπορεί να χρησιμεύσει σαν πίεση σε ένα υγρό όταν μιλάμε για ένα υδραγωγείο ή για έναν ιατρικό ορό. Επίσης, με τη βοήθεια της βαρύτητας έχουμε τη δυνατότητα να παράγουμε ηλεκτρικό ρεύμα από τα υδροηλεκτρικά εργοστάσια. Ένα ρολόι που λειτουργεί με ένα εκκρεμές βασίζει τη λειτουργία του στη δύναμη της βαρύτητας για τον υπολογισμό του χρόνου. Ο τεχνητός ορίζοντας στα αεροσκάφη και άλλα ιπτάμενα μέσα αποτελεί εφαρμογή της δύναμης της βαρύτητας για να απεικονίζει την κλίση του αεροπλάνου. Τέλος, οι τεχνητοί δορυφόροι είναι και αυτοί μια εφαρμογή της βαρύτητας που μαθηματικά είχε διατυπωθεί στο έργο "</a:t>
            </a:r>
            <a:r>
              <a:rPr lang="el-GR" dirty="0" smtClean="0"/>
              <a:t>Principia</a:t>
            </a:r>
            <a:r>
              <a:rPr lang="el-GR" dirty="0" smtClean="0"/>
              <a:t>" του Νεύτωνα.</a:t>
            </a:r>
            <a:endParaRPr lang="el-GR" dirty="0"/>
          </a:p>
        </p:txBody>
      </p:sp>
      <p:pic>
        <p:nvPicPr>
          <p:cNvPr id="4" name="Εικόνα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5817600"/>
            <a:ext cx="755576" cy="1040400"/>
          </a:xfrm>
          <a:prstGeom prst="rect">
            <a:avLst/>
          </a:prstGeom>
        </p:spPr>
      </p:pic>
      <p:sp>
        <p:nvSpPr>
          <p:cNvPr id="5" name="Θέση υποσέλιδου 4"/>
          <p:cNvSpPr>
            <a:spLocks noGrp="1"/>
          </p:cNvSpPr>
          <p:nvPr>
            <p:ph type="ftr" sz="quarter" idx="11"/>
          </p:nvPr>
        </p:nvSpPr>
        <p:spPr/>
        <p:txBody>
          <a:bodyPr/>
          <a:lstStyle/>
          <a:p>
            <a:r>
              <a:rPr lang="el-GR" dirty="0" smtClean="0"/>
              <a:t>Η βαρύτητα </a:t>
            </a:r>
            <a:endParaRPr lang="el-GR" dirty="0"/>
          </a:p>
        </p:txBody>
      </p:sp>
      <p:sp>
        <p:nvSpPr>
          <p:cNvPr id="6" name="Θέση αριθμού διαφάνειας 5"/>
          <p:cNvSpPr>
            <a:spLocks noGrp="1"/>
          </p:cNvSpPr>
          <p:nvPr>
            <p:ph type="sldNum" sz="quarter" idx="12"/>
          </p:nvPr>
        </p:nvSpPr>
        <p:spPr/>
        <p:txBody>
          <a:bodyPr/>
          <a:lstStyle/>
          <a:p>
            <a:fld id="{E8439CA4-A6BC-4E7F-BD06-B11AE84206E2}" type="slidenum">
              <a:rPr lang="el-GR" smtClean="0"/>
              <a:t>4</a:t>
            </a:fld>
            <a:endParaRPr lang="el-GR" dirty="0"/>
          </a:p>
        </p:txBody>
      </p:sp>
      <p:pic>
        <p:nvPicPr>
          <p:cNvPr id="7" name="Εικόνα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22379"/>
            <a:ext cx="821288" cy="814333"/>
          </a:xfrm>
          <a:prstGeom prst="rect">
            <a:avLst/>
          </a:prstGeom>
        </p:spPr>
      </p:pic>
      <p:sp>
        <p:nvSpPr>
          <p:cNvPr id="8" name="TextBox 7"/>
          <p:cNvSpPr txBox="1"/>
          <p:nvPr/>
        </p:nvSpPr>
        <p:spPr>
          <a:xfrm>
            <a:off x="821288" y="22379"/>
            <a:ext cx="4542800" cy="253916"/>
          </a:xfrm>
          <a:prstGeom prst="rect">
            <a:avLst/>
          </a:prstGeom>
          <a:noFill/>
        </p:spPr>
        <p:txBody>
          <a:bodyPr wrap="square" rtlCol="0">
            <a:spAutoFit/>
          </a:bodyPr>
          <a:lstStyle/>
          <a:p>
            <a:r>
              <a:rPr lang="el-GR" sz="1050" i="1" dirty="0" smtClean="0"/>
              <a:t>Παιδαγωγικό Τμήμα Δημοτικής Εκπαίδευσης</a:t>
            </a:r>
            <a:endParaRPr lang="el-GR" sz="1050" i="1" dirty="0"/>
          </a:p>
        </p:txBody>
      </p:sp>
    </p:spTree>
    <p:extLst>
      <p:ext uri="{BB962C8B-B14F-4D97-AF65-F5344CB8AC3E}">
        <p14:creationId xmlns:p14="http://schemas.microsoft.com/office/powerpoint/2010/main" val="231303587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 y="274638"/>
            <a:ext cx="9143999" cy="1143000"/>
          </a:xfrm>
          <a:solidFill>
            <a:schemeClr val="tx1"/>
          </a:solidFill>
        </p:spPr>
        <p:txBody>
          <a:bodyPr/>
          <a:lstStyle/>
          <a:p>
            <a:r>
              <a:rPr lang="el-GR" dirty="0" smtClean="0">
                <a:solidFill>
                  <a:schemeClr val="bg1"/>
                </a:solidFill>
              </a:rPr>
              <a:t>Η βαρύτητα στην σελήνη</a:t>
            </a:r>
            <a:endParaRPr lang="el-GR" dirty="0">
              <a:solidFill>
                <a:schemeClr val="bg1"/>
              </a:solidFill>
            </a:endParaRPr>
          </a:p>
        </p:txBody>
      </p:sp>
      <p:sp>
        <p:nvSpPr>
          <p:cNvPr id="3" name="Θέση περιεχομένου 2"/>
          <p:cNvSpPr>
            <a:spLocks noGrp="1"/>
          </p:cNvSpPr>
          <p:nvPr>
            <p:ph idx="1"/>
          </p:nvPr>
        </p:nvSpPr>
        <p:spPr/>
        <p:txBody>
          <a:bodyPr>
            <a:normAutofit fontScale="70000" lnSpcReduction="20000"/>
          </a:bodyPr>
          <a:lstStyle/>
          <a:p>
            <a:r>
              <a:rPr lang="el-GR" dirty="0" smtClean="0"/>
              <a:t>Ο μοναδικός φυσικός δορυφόρος της Γης και το δεύτερο κατά σειρά λαμπρότητας σώμα που </a:t>
            </a:r>
            <a:r>
              <a:rPr lang="el-GR" dirty="0" smtClean="0"/>
              <a:t>αντικρύζουμε</a:t>
            </a:r>
            <a:r>
              <a:rPr lang="el-GR" dirty="0" smtClean="0"/>
              <a:t> στο Ουράνιο Στερέωμα. Γνωστή και με το όνομα "Φεγγάρι" αποτελεί ένα από τα πλέον προσφιλή αντικείμενα παρατήρησης, θαυμασμού και διαλογισμού. Σημειωτέον ότι με τη λέξη "φεγγάρι" χαρακτηρίζουμε επίσης και τους φυσικούς δορυφόρους των υπολοίπων πλανητών του ηλιακού συστήματος.</a:t>
            </a:r>
          </a:p>
          <a:p>
            <a:endParaRPr lang="el-GR" dirty="0" smtClean="0"/>
          </a:p>
          <a:p>
            <a:endParaRPr lang="el-GR" dirty="0" smtClean="0"/>
          </a:p>
          <a:p>
            <a:r>
              <a:rPr lang="el-GR" dirty="0" smtClean="0"/>
              <a:t>H σελήνη είναι ο πέμπτος μεγαλύτερος δορυφόρος στο ηλιακό σύστημα. Έχει διάμετρο 3476 </a:t>
            </a:r>
            <a:r>
              <a:rPr lang="el-GR" dirty="0" smtClean="0"/>
              <a:t>km</a:t>
            </a:r>
            <a:r>
              <a:rPr lang="el-GR" dirty="0" smtClean="0"/>
              <a:t>, περίπου το ένα τέταρτο της γήινης διαμέτρου και το 1/81 της μάζας της Γης. Η ένταση της βαρύτητας στην επιφάνεια της σελήνης είναι το 1/6 της βαρύτητας της Γης. Δηλαδή αν στη γη ζυγίζετε 70kg στη σελήνη θα ζυγίζατε 12,5 !</a:t>
            </a:r>
            <a:endParaRPr lang="el-GR" dirty="0"/>
          </a:p>
        </p:txBody>
      </p:sp>
      <p:pic>
        <p:nvPicPr>
          <p:cNvPr id="4" name="Εικόνα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5817600"/>
            <a:ext cx="755576" cy="1040400"/>
          </a:xfrm>
          <a:prstGeom prst="rect">
            <a:avLst/>
          </a:prstGeom>
        </p:spPr>
      </p:pic>
      <p:sp>
        <p:nvSpPr>
          <p:cNvPr id="5" name="Θέση υποσέλιδου 4"/>
          <p:cNvSpPr>
            <a:spLocks noGrp="1"/>
          </p:cNvSpPr>
          <p:nvPr>
            <p:ph type="ftr" sz="quarter" idx="11"/>
          </p:nvPr>
        </p:nvSpPr>
        <p:spPr/>
        <p:txBody>
          <a:bodyPr/>
          <a:lstStyle/>
          <a:p>
            <a:r>
              <a:rPr lang="el-GR" dirty="0" smtClean="0"/>
              <a:t>Η βαρύτητα </a:t>
            </a:r>
            <a:endParaRPr lang="el-GR" dirty="0"/>
          </a:p>
        </p:txBody>
      </p:sp>
      <p:sp>
        <p:nvSpPr>
          <p:cNvPr id="6" name="Θέση αριθμού διαφάνειας 5"/>
          <p:cNvSpPr>
            <a:spLocks noGrp="1"/>
          </p:cNvSpPr>
          <p:nvPr>
            <p:ph type="sldNum" sz="quarter" idx="12"/>
          </p:nvPr>
        </p:nvSpPr>
        <p:spPr/>
        <p:txBody>
          <a:bodyPr/>
          <a:lstStyle/>
          <a:p>
            <a:fld id="{E8439CA4-A6BC-4E7F-BD06-B11AE84206E2}" type="slidenum">
              <a:rPr lang="el-GR" smtClean="0"/>
              <a:t>5</a:t>
            </a:fld>
            <a:endParaRPr lang="el-GR" dirty="0"/>
          </a:p>
        </p:txBody>
      </p:sp>
      <p:pic>
        <p:nvPicPr>
          <p:cNvPr id="7" name="Εικόνα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22379"/>
            <a:ext cx="821288" cy="814333"/>
          </a:xfrm>
          <a:prstGeom prst="rect">
            <a:avLst/>
          </a:prstGeom>
        </p:spPr>
      </p:pic>
      <p:sp>
        <p:nvSpPr>
          <p:cNvPr id="8" name="TextBox 7"/>
          <p:cNvSpPr txBox="1"/>
          <p:nvPr/>
        </p:nvSpPr>
        <p:spPr>
          <a:xfrm>
            <a:off x="821288" y="22379"/>
            <a:ext cx="4542800" cy="253916"/>
          </a:xfrm>
          <a:prstGeom prst="rect">
            <a:avLst/>
          </a:prstGeom>
          <a:noFill/>
        </p:spPr>
        <p:txBody>
          <a:bodyPr wrap="square" rtlCol="0">
            <a:spAutoFit/>
          </a:bodyPr>
          <a:lstStyle/>
          <a:p>
            <a:r>
              <a:rPr lang="el-GR" sz="1050" i="1" dirty="0" smtClean="0"/>
              <a:t>Παιδαγωγικό Τμήμα Δημοτικής Εκπαίδευσης</a:t>
            </a:r>
            <a:endParaRPr lang="el-GR" sz="1050" i="1" dirty="0"/>
          </a:p>
        </p:txBody>
      </p:sp>
    </p:spTree>
    <p:extLst>
      <p:ext uri="{BB962C8B-B14F-4D97-AF65-F5344CB8AC3E}">
        <p14:creationId xmlns:p14="http://schemas.microsoft.com/office/powerpoint/2010/main" val="203525848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 y="274638"/>
            <a:ext cx="9143999" cy="1143000"/>
          </a:xfrm>
          <a:solidFill>
            <a:schemeClr val="tx1"/>
          </a:solidFill>
        </p:spPr>
        <p:txBody>
          <a:bodyPr/>
          <a:lstStyle/>
          <a:p>
            <a:r>
              <a:rPr lang="el-GR" dirty="0" smtClean="0">
                <a:solidFill>
                  <a:schemeClr val="bg1"/>
                </a:solidFill>
              </a:rPr>
              <a:t>Επίλογος</a:t>
            </a:r>
            <a:endParaRPr lang="el-GR" dirty="0">
              <a:solidFill>
                <a:schemeClr val="bg1"/>
              </a:solidFill>
            </a:endParaRPr>
          </a:p>
        </p:txBody>
      </p:sp>
      <p:sp>
        <p:nvSpPr>
          <p:cNvPr id="3" name="Θέση περιεχομένου 2"/>
          <p:cNvSpPr>
            <a:spLocks noGrp="1"/>
          </p:cNvSpPr>
          <p:nvPr>
            <p:ph idx="1"/>
          </p:nvPr>
        </p:nvSpPr>
        <p:spPr/>
        <p:txBody>
          <a:bodyPr/>
          <a:lstStyle/>
          <a:p>
            <a:r>
              <a:rPr lang="el-GR" dirty="0" smtClean="0"/>
              <a:t>Σας ευχαριστώ για την προσοχή σας !!!!</a:t>
            </a:r>
          </a:p>
          <a:p>
            <a:pPr marL="0" indent="0">
              <a:buNone/>
            </a:pPr>
            <a:endParaRPr lang="el-GR" dirty="0"/>
          </a:p>
        </p:txBody>
      </p:sp>
      <p:pic>
        <p:nvPicPr>
          <p:cNvPr id="4" name="Εικόνα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1640" y="2780928"/>
            <a:ext cx="6464300" cy="3378200"/>
          </a:xfrm>
          <a:prstGeom prst="rect">
            <a:avLst/>
          </a:prstGeom>
        </p:spPr>
      </p:pic>
      <p:pic>
        <p:nvPicPr>
          <p:cNvPr id="5" name="Εικόνα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5817600"/>
            <a:ext cx="755576" cy="1040400"/>
          </a:xfrm>
          <a:prstGeom prst="rect">
            <a:avLst/>
          </a:prstGeom>
        </p:spPr>
      </p:pic>
      <p:sp>
        <p:nvSpPr>
          <p:cNvPr id="6" name="Θέση υποσέλιδου 5"/>
          <p:cNvSpPr>
            <a:spLocks noGrp="1"/>
          </p:cNvSpPr>
          <p:nvPr>
            <p:ph type="ftr" sz="quarter" idx="11"/>
          </p:nvPr>
        </p:nvSpPr>
        <p:spPr/>
        <p:txBody>
          <a:bodyPr/>
          <a:lstStyle/>
          <a:p>
            <a:r>
              <a:rPr lang="el-GR" dirty="0" smtClean="0"/>
              <a:t>Η βαρύτητα </a:t>
            </a:r>
            <a:endParaRPr lang="el-GR" dirty="0"/>
          </a:p>
        </p:txBody>
      </p:sp>
      <p:sp>
        <p:nvSpPr>
          <p:cNvPr id="7" name="Θέση αριθμού διαφάνειας 6"/>
          <p:cNvSpPr>
            <a:spLocks noGrp="1"/>
          </p:cNvSpPr>
          <p:nvPr>
            <p:ph type="sldNum" sz="quarter" idx="12"/>
          </p:nvPr>
        </p:nvSpPr>
        <p:spPr/>
        <p:txBody>
          <a:bodyPr/>
          <a:lstStyle/>
          <a:p>
            <a:fld id="{E8439CA4-A6BC-4E7F-BD06-B11AE84206E2}" type="slidenum">
              <a:rPr lang="el-GR" smtClean="0"/>
              <a:t>6</a:t>
            </a:fld>
            <a:endParaRPr lang="el-GR" dirty="0"/>
          </a:p>
        </p:txBody>
      </p:sp>
      <p:pic>
        <p:nvPicPr>
          <p:cNvPr id="8" name="Εικόνα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 y="22379"/>
            <a:ext cx="821288" cy="814333"/>
          </a:xfrm>
          <a:prstGeom prst="rect">
            <a:avLst/>
          </a:prstGeom>
        </p:spPr>
      </p:pic>
      <p:sp>
        <p:nvSpPr>
          <p:cNvPr id="9" name="TextBox 8"/>
          <p:cNvSpPr txBox="1"/>
          <p:nvPr/>
        </p:nvSpPr>
        <p:spPr>
          <a:xfrm>
            <a:off x="821288" y="22379"/>
            <a:ext cx="4542800" cy="253916"/>
          </a:xfrm>
          <a:prstGeom prst="rect">
            <a:avLst/>
          </a:prstGeom>
          <a:noFill/>
        </p:spPr>
        <p:txBody>
          <a:bodyPr wrap="square" rtlCol="0">
            <a:spAutoFit/>
          </a:bodyPr>
          <a:lstStyle/>
          <a:p>
            <a:r>
              <a:rPr lang="el-GR" sz="1050" i="1" dirty="0" smtClean="0"/>
              <a:t>Παιδαγωγικό Τμήμα Δημοτικής Εκπαίδευσης</a:t>
            </a:r>
            <a:endParaRPr lang="el-GR" sz="1050" i="1" dirty="0"/>
          </a:p>
        </p:txBody>
      </p:sp>
    </p:spTree>
    <p:extLst>
      <p:ext uri="{BB962C8B-B14F-4D97-AF65-F5344CB8AC3E}">
        <p14:creationId xmlns:p14="http://schemas.microsoft.com/office/powerpoint/2010/main" val="70950459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TotalTime>
  <Words>955</Words>
  <Application>Microsoft Office PowerPoint</Application>
  <PresentationFormat>Προβολή στην οθόνη (4:3)</PresentationFormat>
  <Paragraphs>40</Paragraphs>
  <Slides>6</Slides>
  <Notes>1</Notes>
  <HiddenSlides>0</HiddenSlides>
  <MMClips>0</MMClips>
  <ScaleCrop>false</ScaleCrop>
  <HeadingPairs>
    <vt:vector size="4" baseType="variant">
      <vt:variant>
        <vt:lpstr>Θέμα</vt:lpstr>
      </vt:variant>
      <vt:variant>
        <vt:i4>1</vt:i4>
      </vt:variant>
      <vt:variant>
        <vt:lpstr>Τίτλοι διαφανειών</vt:lpstr>
      </vt:variant>
      <vt:variant>
        <vt:i4>6</vt:i4>
      </vt:variant>
    </vt:vector>
  </HeadingPairs>
  <TitlesOfParts>
    <vt:vector size="7" baseType="lpstr">
      <vt:lpstr>Θέμα του Office</vt:lpstr>
      <vt:lpstr>ΒΑΡΥΤΗΤΑ</vt:lpstr>
      <vt:lpstr>Η βαρύτητα</vt:lpstr>
      <vt:lpstr>Ποιος ανακάλυψε την βαρύτητα</vt:lpstr>
      <vt:lpstr>Πως μας επηρεάζει η βαρύτητα</vt:lpstr>
      <vt:lpstr>Η βαρύτητα στην σελήνη</vt:lpstr>
      <vt:lpstr>Επίλογος</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ΒΑΡΥΤΗΤΑ</dc:title>
  <dc:creator>VirusNet</dc:creator>
  <cp:lastModifiedBy>VirusNet</cp:lastModifiedBy>
  <cp:revision>4</cp:revision>
  <dcterms:created xsi:type="dcterms:W3CDTF">2018-04-23T17:50:06Z</dcterms:created>
  <dcterms:modified xsi:type="dcterms:W3CDTF">2018-04-23T18:23:28Z</dcterms:modified>
</cp:coreProperties>
</file>